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7" r:id="rId14"/>
    <p:sldId id="272" r:id="rId15"/>
    <p:sldId id="275" r:id="rId16"/>
    <p:sldId id="276" r:id="rId17"/>
  </p:sldIdLst>
  <p:sldSz cx="12192000" cy="6858000"/>
  <p:notesSz cx="6858000" cy="9144000"/>
  <p:photoAlbum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22E1A-2A1F-46BE-81A4-08A7EB87E223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00261-D0DD-4181-A3AA-244265EFB8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8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62BC0-7DC4-4569-951D-2BB9475345C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1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9F470-3FCD-E216-91A2-9321468C9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89E0D1-FE9C-DE26-6678-C61D3EDAD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40086D-F88A-670C-46B7-4A5A52EB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18435-7A07-6DD7-2ECE-DA91AF9F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B4AC35-B6BE-900A-8B26-5C743758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2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0C3DC-49E9-5E0A-B381-151A07FF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ECF8F3-C242-21A6-0768-3BD068B85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FBA60-BF0A-6AE2-95D2-CD8703612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695F25-C75B-624F-1011-ECBCE5B4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042BC-381C-0580-E42F-FFC756D8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5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58CC2F-0674-E0A6-84FF-12F54B35E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BF45E9-2D44-9C4F-65F2-2CB355FDF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3B6FD2-28FD-5D06-DB41-C2500941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9BC9D6-5BFA-4DF3-DB50-43259641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B39590-E6D9-EF19-52CE-C1473D6F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350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1" y="442913"/>
            <a:ext cx="8263571" cy="1344612"/>
          </a:xfrm>
        </p:spPr>
        <p:txBody>
          <a:bodyPr rtlCol="0"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7" y="2107096"/>
            <a:ext cx="8391967" cy="284656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4" y="3978383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Rodapé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4" y="6170490"/>
            <a:ext cx="566737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19" name="Espaço Reservado para Data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8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3/2/20XX</a:t>
            </a:r>
          </a:p>
        </p:txBody>
      </p:sp>
      <p:sp>
        <p:nvSpPr>
          <p:cNvPr id="15" name="Espaço Reservado para o Número do Slide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1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8" y="-874926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9" y="-1037573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29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/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3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6"/>
            <a:ext cx="7973568" cy="318923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Rodapé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2" y="6172200"/>
            <a:ext cx="5667375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19" name="Espaço Reservado para Data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7" y="6172200"/>
            <a:ext cx="2840083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3/2/20XX</a:t>
            </a:r>
          </a:p>
        </p:txBody>
      </p:sp>
      <p:sp>
        <p:nvSpPr>
          <p:cNvPr id="14" name="Espaço Reservado para o Número do Slide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1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pt-BR" smtClean="0"/>
              <a:pPr algn="ctr" rtl="0"/>
              <a:t>‹nº›</a:t>
            </a:fld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8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70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9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88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3" y="1346268"/>
            <a:ext cx="4632891" cy="3066706"/>
          </a:xfrm>
        </p:spPr>
        <p:txBody>
          <a:bodyPr rtlCol="0" anchor="b"/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9" cy="1576188"/>
          </a:xfrm>
        </p:spPr>
        <p:txBody>
          <a:bodyPr rtlCol="0" anchor="t"/>
          <a:lstStyle/>
          <a:p>
            <a:pPr rtl="0"/>
            <a:r>
              <a:rPr lang="pt-BR" b="0"/>
              <a:t>Clique para editar o estilo do subtítulo Mestre</a:t>
            </a: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7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1" y="0"/>
            <a:ext cx="2536435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Espaço Reservado para Rodapé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8" y="4572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1" y="0"/>
            <a:ext cx="2679700" cy="3483864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9" y="3531870"/>
            <a:ext cx="2679700" cy="332613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Data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3/2/20XX</a:t>
            </a:r>
          </a:p>
        </p:txBody>
      </p:sp>
      <p:sp>
        <p:nvSpPr>
          <p:cNvPr id="14" name="Espaço Reservado para o Número do Slide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1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AEF9944-A4F6-4C59-AEBD-678D6480B8EA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893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7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5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4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2"/>
            <a:ext cx="9566099" cy="1345269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350" b="1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24712" y="2910289"/>
            <a:ext cx="3108960" cy="2779361"/>
          </a:xfrm>
        </p:spPr>
        <p:txBody>
          <a:bodyPr rtlCol="0"/>
          <a:lstStyle>
            <a:lvl1pPr marL="212598" indent="-212598">
              <a:lnSpc>
                <a:spcPct val="100000"/>
              </a:lnSpc>
              <a:buFont typeface="Arial" panose="020B0604020202020204" pitchFamily="34" charset="0"/>
              <a:buChar char="•"/>
              <a:defRPr sz="1050"/>
            </a:lvl1pPr>
            <a:lvl2pPr marL="212598" indent="-212598">
              <a:lnSpc>
                <a:spcPct val="100000"/>
              </a:lnSpc>
              <a:buFont typeface="Arial" panose="020B0604020202020204" pitchFamily="34" charset="0"/>
              <a:buChar char="•"/>
              <a:defRPr sz="1050"/>
            </a:lvl2pPr>
            <a:lvl3pPr marL="212598" indent="-212598">
              <a:lnSpc>
                <a:spcPct val="100000"/>
              </a:lnSpc>
              <a:defRPr sz="1050"/>
            </a:lvl3pPr>
            <a:lvl4pPr marL="212598" indent="-212598">
              <a:lnSpc>
                <a:spcPct val="100000"/>
              </a:lnSpc>
              <a:defRPr sz="1050"/>
            </a:lvl4pPr>
            <a:lvl5pPr marL="212598" indent="-212598">
              <a:lnSpc>
                <a:spcPct val="100000"/>
              </a:lnSpc>
              <a:defRPr sz="105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pt-BR" sz="1350" b="1" kern="1200" cap="all" spc="113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130000"/>
              </a:lnSpc>
              <a:spcBef>
                <a:spcPts val="698"/>
              </a:spcBef>
              <a:buFont typeface="Corbel" panose="020B0503020204020204" pitchFamily="34" charset="0"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536161" y="2910286"/>
            <a:ext cx="3108960" cy="2779361"/>
          </a:xfrm>
        </p:spPr>
        <p:txBody>
          <a:bodyPr rtlCol="0"/>
          <a:lstStyle>
            <a:lvl1pPr marL="212598" indent="-212598">
              <a:lnSpc>
                <a:spcPct val="100000"/>
              </a:lnSpc>
              <a:buFont typeface="Arial" panose="020B0604020202020204" pitchFamily="34" charset="0"/>
              <a:buChar char="•"/>
              <a:defRPr sz="1050"/>
            </a:lvl1pPr>
            <a:lvl2pPr marL="212598" indent="-212598">
              <a:lnSpc>
                <a:spcPct val="100000"/>
              </a:lnSpc>
              <a:buFont typeface="Arial" panose="020B0604020202020204" pitchFamily="34" charset="0"/>
              <a:buChar char="•"/>
              <a:defRPr sz="1050"/>
            </a:lvl2pPr>
            <a:lvl3pPr marL="212598" indent="-212598">
              <a:lnSpc>
                <a:spcPct val="100000"/>
              </a:lnSpc>
              <a:defRPr sz="1050"/>
            </a:lvl3pPr>
            <a:lvl4pPr marL="212598" indent="-212598">
              <a:lnSpc>
                <a:spcPct val="100000"/>
              </a:lnSpc>
              <a:defRPr sz="1050"/>
            </a:lvl4pPr>
            <a:lvl5pPr marL="212598" indent="-212598">
              <a:lnSpc>
                <a:spcPct val="100000"/>
              </a:lnSpc>
              <a:defRPr sz="105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1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pt-BR" sz="1350" b="1" kern="1200" cap="all" spc="113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130000"/>
              </a:lnSpc>
              <a:spcBef>
                <a:spcPts val="698"/>
              </a:spcBef>
              <a:buFont typeface="Corbel" panose="020B0503020204020204" pitchFamily="34" charset="0"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Conteúdo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1" y="2910289"/>
            <a:ext cx="3108960" cy="2779361"/>
          </a:xfrm>
        </p:spPr>
        <p:txBody>
          <a:bodyPr rtlCol="0"/>
          <a:lstStyle>
            <a:lvl1pPr marL="212598" indent="-212598">
              <a:lnSpc>
                <a:spcPct val="100000"/>
              </a:lnSpc>
              <a:buFont typeface="Arial" panose="020B0604020202020204" pitchFamily="34" charset="0"/>
              <a:buChar char="•"/>
              <a:defRPr sz="1050"/>
            </a:lvl1pPr>
            <a:lvl2pPr marL="212598" indent="-212598">
              <a:lnSpc>
                <a:spcPct val="100000"/>
              </a:lnSpc>
              <a:buFont typeface="Arial" panose="020B0604020202020204" pitchFamily="34" charset="0"/>
              <a:buChar char="•"/>
              <a:defRPr sz="1050"/>
            </a:lvl2pPr>
            <a:lvl3pPr marL="212598" indent="-212598">
              <a:lnSpc>
                <a:spcPct val="100000"/>
              </a:lnSpc>
              <a:defRPr sz="1050"/>
            </a:lvl3pPr>
            <a:lvl4pPr marL="212598" indent="-212598">
              <a:lnSpc>
                <a:spcPct val="100000"/>
              </a:lnSpc>
              <a:defRPr sz="1050"/>
            </a:lvl4pPr>
            <a:lvl5pPr marL="212598" indent="-212598">
              <a:lnSpc>
                <a:spcPct val="100000"/>
              </a:lnSpc>
              <a:defRPr sz="105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20" name="Espaço Reservado para Data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8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/>
              <a:t>3/2/20XX</a:t>
            </a:r>
            <a:endParaRPr lang="pt-BR" spc="0"/>
          </a:p>
        </p:txBody>
      </p:sp>
      <p:sp>
        <p:nvSpPr>
          <p:cNvPr id="16" name="Espaço Reservado para o Número do Slide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1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 rtl="0"/>
            <a:fld id="{FAEF9944-A4F6-4C59-AEBD-678D6480B8EA}" type="slidenum">
              <a:rPr lang="pt-BR" smtClean="0"/>
              <a:pPr algn="ctr"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617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2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1800" cap="all" spc="75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7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8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2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8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2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 cap="all" spc="75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0589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35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4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1800" cap="all" spc="75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825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825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3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825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825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1" y="3608440"/>
            <a:ext cx="2351447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1" y="4036043"/>
            <a:ext cx="2351447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1" y="3608440"/>
            <a:ext cx="2351447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1" y="4036043"/>
            <a:ext cx="2351447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1" y="3608440"/>
            <a:ext cx="2351447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1" y="4036043"/>
            <a:ext cx="2351447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1" y="3608440"/>
            <a:ext cx="2351447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1" y="4036043"/>
            <a:ext cx="2351447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Dat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1" name="Espaço Reservado para Rodapé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 cap="all" spc="75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42" name="Espaço Reservado para o Número do Slide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182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2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1800" cap="all" spc="75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61" y="2046235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61" y="2425738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7" y="2046235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7" y="2425738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61" y="4180978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61" y="4562978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7" y="4180978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350" cap="all" spc="75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7" y="4562978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200" cap="none" spc="7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75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 cap="all" spc="75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884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DDECB-6C65-1884-C719-51697173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129562-0072-348D-9D3C-79BC025B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BC0E48-4941-E760-60D4-584669E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FBFAEA-B98D-3477-1DF9-400E0CED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FB765-9F50-7DF9-B404-F8D96EFE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55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BF126-AECE-DCA9-B52F-05DA56CD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570394-5402-2038-D02E-619267480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2E19FF-C814-8242-1555-1EF6E3C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998916-316D-C971-D474-1441DE75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C17084-BEA3-392D-7CFB-A49D67F7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1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4E6F3-DC70-B0D9-6E54-2851FCE2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D3FA3-FF68-CEC0-5368-21521EEE4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DF219D-89CF-9F7A-CF0F-D45590163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BF0C21-2CFE-C2D3-F344-FFE0B0EE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3C1039-D482-E32F-56FB-A091864E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886A1B-7401-F70E-0D9B-C58706F7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9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A7872-2978-A585-9419-CBC6C800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49FA28-FFDE-54F1-09C0-9E6AD8520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838AD5-B83F-E6E1-274F-1A61753D6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DDC38F-6B81-A4B3-CDA6-BF880B21B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B8727E-4EEF-589F-8772-E7DE58368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5331E0-C60D-490D-3130-989D21CF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C07548-D3EE-289B-3500-43B85785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7B5AE74-E09C-C549-2CBE-B6FA64CE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26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80D5-D03E-E2EE-8FC4-771BE29B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F11E6-7CAF-4E9F-DD4A-D0F13073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4F3B50-6146-6186-94A0-3FF4A8FB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ECD746-4140-6ADD-479E-67561EB8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F95AD1-D8F4-90BA-424D-86954681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3B024-1C10-C57E-1EFF-EC6BAEA6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68870-CF13-5D56-9BC9-4AD98ECB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35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1E0F0-6C95-BC28-6161-90C0618F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60AABF-8E68-39E1-DFBA-1CEBA86E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8C71BC-7707-28D6-3930-3642179BF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332FA9-2C80-28B3-3949-D4E8DC4DB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423852-3DB9-9B80-D73E-E1028669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27939A-E093-BC84-B5F2-E54F26DE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55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BD82D-7844-B352-91B6-6B918721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04FBF0F-4245-7AF5-45D2-FDECD745C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F5CEA4-8E16-02F7-1B6B-BF6DA0DE5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B6DB1F-7E55-3704-A633-EBAD517A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1A324C-7F1F-87A1-4C08-5D4EF2B7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67990B-1A25-54F0-9B28-6E1A8089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96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6A6DFB-C835-FEF4-CDEC-8318154F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E611FB-0B39-CFB1-49EA-C69CBB904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3B15E0-1A19-5845-CAA5-930E960B1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3F5C9-EDDD-4B6F-A285-31CCF113803E}" type="datetimeFigureOut">
              <a:rPr lang="pt-BR" smtClean="0"/>
              <a:t>05/06/2023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F2399-94C6-418D-3CFA-D13AA13B6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F10E32-098A-84EB-54DD-904FD15C6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E36F7-7E00-48EB-9D0D-BFF5D79505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290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920241" y="442222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920241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50728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/>
              <a:t>3/2/20XX</a:t>
            </a:r>
            <a:endParaRPr lang="pt-BR" spc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24714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pt-BR" spc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 rtl="0"/>
            <a:fld id="{FAEF9944-A4F6-4C59-AEBD-678D6480B8EA}" type="slidenum">
              <a:rPr lang="pt-BR" smtClean="0"/>
              <a:pPr algn="l"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82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86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3312">
          <p15:clr>
            <a:srgbClr val="F26B43"/>
          </p15:clr>
        </p15:guide>
        <p15:guide id="6" pos="36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5526">
          <p15:clr>
            <a:srgbClr val="F26B43"/>
          </p15:clr>
        </p15:guide>
        <p15:guide id="9" pos="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 cap="all" spc="75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75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0151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0CCA957-29A3-2EE3-D3E6-E4912E0ACF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Imagem 8" descr="Interface gráfica do usuário&#10;&#10;Descrição gerada automaticamente com confiança média">
              <a:extLst>
                <a:ext uri="{FF2B5EF4-FFF2-40B4-BE49-F238E27FC236}">
                  <a16:creationId xmlns:a16="http://schemas.microsoft.com/office/drawing/2014/main" id="{1E420FFE-49C1-0C7D-4169-7B4DF21C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Imagem 10" descr="Jardim no meio de um campo verde&#10;&#10;Descrição gerada automaticamente">
              <a:extLst>
                <a:ext uri="{FF2B5EF4-FFF2-40B4-BE49-F238E27FC236}">
                  <a16:creationId xmlns:a16="http://schemas.microsoft.com/office/drawing/2014/main" id="{5F27EA40-FD21-5052-4CBA-E93428B52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027" b="15140"/>
            <a:stretch/>
          </p:blipFill>
          <p:spPr>
            <a:xfrm>
              <a:off x="2661197" y="417319"/>
              <a:ext cx="6869606" cy="3011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66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F99F4B5-F0A2-B582-E53D-626246291F19}"/>
              </a:ext>
            </a:extLst>
          </p:cNvPr>
          <p:cNvGrpSpPr/>
          <p:nvPr/>
        </p:nvGrpSpPr>
        <p:grpSpPr>
          <a:xfrm>
            <a:off x="0" y="8720"/>
            <a:ext cx="12192000" cy="6849279"/>
            <a:chOff x="0" y="8720"/>
            <a:chExt cx="12192000" cy="6849279"/>
          </a:xfrm>
        </p:grpSpPr>
        <p:pic>
          <p:nvPicPr>
            <p:cNvPr id="2" name="Slide">
              <a:extLst>
                <a:ext uri="{FF2B5EF4-FFF2-40B4-BE49-F238E27FC236}">
                  <a16:creationId xmlns:a16="http://schemas.microsoft.com/office/drawing/2014/main" id="{49597A40-01FF-5C1B-1669-7A52124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926" b="66800"/>
            <a:stretch/>
          </p:blipFill>
          <p:spPr>
            <a:xfrm>
              <a:off x="0" y="8720"/>
              <a:ext cx="12192000" cy="6849279"/>
            </a:xfrm>
            <a:prstGeom prst="rect">
              <a:avLst/>
            </a:prstGeom>
          </p:spPr>
        </p:pic>
        <p:pic>
          <p:nvPicPr>
            <p:cNvPr id="3" name="Imagem 2" descr="Interface gráfica do usuário, Texto, Aplicativo, chat ou mensagem de texto&#10;&#10;Descrição gerada automaticamente">
              <a:extLst>
                <a:ext uri="{FF2B5EF4-FFF2-40B4-BE49-F238E27FC236}">
                  <a16:creationId xmlns:a16="http://schemas.microsoft.com/office/drawing/2014/main" id="{462927AF-BF59-CBC3-1768-7CF85E448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66" y="1256713"/>
              <a:ext cx="2218901" cy="4412729"/>
            </a:xfrm>
            <a:prstGeom prst="rect">
              <a:avLst/>
            </a:prstGeom>
          </p:spPr>
        </p:pic>
        <p:pic>
          <p:nvPicPr>
            <p:cNvPr id="4" name="Imagem 3" descr="Interface gráfica do usuário, Texto, Aplicativo, chat ou mensagem de texto&#10;&#10;Descrição gerada automaticamente">
              <a:extLst>
                <a:ext uri="{FF2B5EF4-FFF2-40B4-BE49-F238E27FC236}">
                  <a16:creationId xmlns:a16="http://schemas.microsoft.com/office/drawing/2014/main" id="{CE7A4B94-1C4C-567D-9068-DF1B0136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443" y="1194337"/>
              <a:ext cx="2218902" cy="4469323"/>
            </a:xfrm>
            <a:prstGeom prst="rect">
              <a:avLst/>
            </a:prstGeom>
          </p:spPr>
        </p:pic>
        <p:pic>
          <p:nvPicPr>
            <p:cNvPr id="5" name="Imagem 4" descr="Interface gráfica do usuário, Texto, Aplicativo&#10;&#10;Descrição gerada automaticamente">
              <a:extLst>
                <a:ext uri="{FF2B5EF4-FFF2-40B4-BE49-F238E27FC236}">
                  <a16:creationId xmlns:a16="http://schemas.microsoft.com/office/drawing/2014/main" id="{FA92C6C3-E70A-9D25-7377-E986934C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20" y="1256713"/>
              <a:ext cx="2218902" cy="4344573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94F43DA-17C0-4257-1299-31CF59952F16}"/>
                </a:ext>
              </a:extLst>
            </p:cNvPr>
            <p:cNvSpPr txBox="1"/>
            <p:nvPr/>
          </p:nvSpPr>
          <p:spPr>
            <a:xfrm>
              <a:off x="6865067" y="507879"/>
              <a:ext cx="4969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tx2">
                      <a:lumMod val="10000"/>
                    </a:schemeClr>
                  </a:solidFill>
                  <a:latin typeface="Avenir Next LT Pro Demi" panose="020B0704020202020204" pitchFamily="34" charset="0"/>
                </a:rPr>
                <a:t>PROTÓTIPO DA SOLUÇÃO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08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236" y="184244"/>
            <a:ext cx="4664114" cy="756222"/>
          </a:xfrm>
        </p:spPr>
        <p:txBody>
          <a:bodyPr rtlCol="0"/>
          <a:lstStyle/>
          <a:p>
            <a:pPr rtl="0"/>
            <a:r>
              <a:rPr lang="pt-BR"/>
              <a:t>Como os drones podem ajudar na agricultura?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271" y="1163782"/>
            <a:ext cx="2344937" cy="503276"/>
          </a:xfrm>
        </p:spPr>
        <p:txBody>
          <a:bodyPr rtlCol="0"/>
          <a:lstStyle/>
          <a:p>
            <a:pPr rtl="0"/>
            <a:r>
              <a:rPr lang="pt-BR" dirty="0"/>
              <a:t>1. Detecção de falhas no plantio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92270" y="1631888"/>
            <a:ext cx="2243890" cy="1877930"/>
          </a:xfrm>
        </p:spPr>
        <p:txBody>
          <a:bodyPr rtlCol="0"/>
          <a:lstStyle/>
          <a:p>
            <a:pPr rtl="0"/>
            <a:r>
              <a:rPr lang="pt-BR" dirty="0"/>
              <a:t>Ajudam no controle da população de plantas e na decisão de replantio.</a:t>
            </a:r>
          </a:p>
          <a:p>
            <a:pPr rtl="0"/>
            <a:r>
              <a:rPr lang="pt-BR" dirty="0"/>
              <a:t>O replante das falhas pode evitar a queda na produtividade e otimizar o rendimento na mesma área.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6201" y="1163782"/>
            <a:ext cx="2461167" cy="468107"/>
          </a:xfrm>
        </p:spPr>
        <p:txBody>
          <a:bodyPr rtlCol="0"/>
          <a:lstStyle/>
          <a:p>
            <a:pPr rtl="0"/>
            <a:r>
              <a:rPr lang="pt-BR" dirty="0"/>
              <a:t>3. Identificação de pragas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6201" y="1596722"/>
            <a:ext cx="2461167" cy="1760271"/>
          </a:xfrm>
        </p:spPr>
        <p:txBody>
          <a:bodyPr rtlCol="0"/>
          <a:lstStyle/>
          <a:p>
            <a:pPr rtl="0"/>
            <a:r>
              <a:rPr lang="pt-BR" dirty="0"/>
              <a:t>Com o mapeamento de pragas e doenças os produtores podem diferenciar as plantas saudáveis das infectadas e como está sendo a proliferação da praga de forma eficaz.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92271" y="3888900"/>
            <a:ext cx="2344937" cy="503275"/>
          </a:xfrm>
        </p:spPr>
        <p:txBody>
          <a:bodyPr rtlCol="0"/>
          <a:lstStyle/>
          <a:p>
            <a:pPr rtl="0"/>
            <a:r>
              <a:rPr lang="pt-BR" dirty="0"/>
              <a:t>2. Contagem de plantas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2271" y="4357008"/>
            <a:ext cx="2243889" cy="2240345"/>
          </a:xfrm>
        </p:spPr>
        <p:txBody>
          <a:bodyPr rtlCol="0"/>
          <a:lstStyle/>
          <a:p>
            <a:pPr rtl="0"/>
            <a:r>
              <a:rPr lang="pt-BR" dirty="0"/>
              <a:t>O drone sobrevoa a plantação, registrando imagens posteriormente processadas por um software. Saber o número exato das culturas no campo permite analisar a eficiência do plantio e mensurar a colheita final.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96201" y="3789933"/>
            <a:ext cx="2461167" cy="567074"/>
          </a:xfrm>
        </p:spPr>
        <p:txBody>
          <a:bodyPr rtlCol="0"/>
          <a:lstStyle/>
          <a:p>
            <a:pPr rtl="0"/>
            <a:r>
              <a:rPr lang="pt-BR" dirty="0"/>
              <a:t>4. Auxílio no uso de defensivos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6201" y="4343596"/>
            <a:ext cx="2461167" cy="1029621"/>
          </a:xfrm>
        </p:spPr>
        <p:txBody>
          <a:bodyPr rtlCol="0"/>
          <a:lstStyle/>
          <a:p>
            <a:pPr rtl="0"/>
            <a:r>
              <a:rPr lang="pt-BR" dirty="0"/>
              <a:t>Utilizado como pulverizador em locais de difícil acesso, sem acarretar perdas por pisoteio</a:t>
            </a: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2650" y="5624513"/>
            <a:ext cx="2057400" cy="273844"/>
          </a:xfrm>
        </p:spPr>
        <p:txBody>
          <a:bodyPr rtlCol="0"/>
          <a:lstStyle/>
          <a:p>
            <a:r>
              <a:rPr lang="pt-BR">
                <a:solidFill>
                  <a:prstClr val="white"/>
                </a:solidFill>
                <a:latin typeface="Tenorite "/>
              </a:rPr>
              <a:t>20XX</a:t>
            </a:r>
          </a:p>
        </p:txBody>
      </p:sp>
      <p:pic>
        <p:nvPicPr>
          <p:cNvPr id="6" name="Espaço Reservado para Imagem 5" descr="Avião de hélice parado na grama&#10;&#10;Descrição gerada automaticamente com confiança média">
            <a:extLst>
              <a:ext uri="{FF2B5EF4-FFF2-40B4-BE49-F238E27FC236}">
                <a16:creationId xmlns:a16="http://schemas.microsoft.com/office/drawing/2014/main" id="{9E419D9D-FC69-7962-BBDF-6ACDA08297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r="13125"/>
          <a:stretch>
            <a:fillRect/>
          </a:stretch>
        </p:blipFill>
        <p:spPr>
          <a:xfrm>
            <a:off x="-1" y="0"/>
            <a:ext cx="4495801" cy="6858000"/>
          </a:xfrm>
        </p:spPr>
      </p:pic>
    </p:spTree>
    <p:extLst>
      <p:ext uri="{BB962C8B-B14F-4D97-AF65-F5344CB8AC3E}">
        <p14:creationId xmlns:p14="http://schemas.microsoft.com/office/powerpoint/2010/main" val="166466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B6FA7EB5-838C-4ADB-86C6-65BB63244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7" b="13677"/>
          <a:stretch/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704D84A-3F7A-49C8-A8B9-6A4EA94A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Interação com a IA</a:t>
            </a:r>
            <a:br>
              <a:rPr lang="pt-BR" dirty="0"/>
            </a:br>
            <a:r>
              <a:rPr lang="pt-BR" dirty="0"/>
              <a:t>generativa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D45DDCE-0004-4A33-819C-C3B99A48D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6988" y="2000758"/>
            <a:ext cx="2400214" cy="652677"/>
          </a:xfrm>
        </p:spPr>
        <p:txBody>
          <a:bodyPr>
            <a:normAutofit/>
          </a:bodyPr>
          <a:lstStyle/>
          <a:p>
            <a:r>
              <a:rPr lang="pt-BR" dirty="0"/>
              <a:t>“Colheita” de  dados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455A4A7-B76B-4CDB-BBED-9ABEFEDD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910289"/>
            <a:ext cx="3108960" cy="130673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lvl="0"/>
            <a:r>
              <a:rPr lang="pt-BR" dirty="0"/>
              <a:t>Através dos drones de monitoramento das lavouras.</a:t>
            </a:r>
          </a:p>
          <a:p>
            <a:pPr lvl="0"/>
            <a:r>
              <a:rPr lang="pt-BR" dirty="0"/>
              <a:t>Levantamento de dados sobre solo, umidade, aspecto das folhagens, contagem de plantas, mapeamento de pragas.</a:t>
            </a:r>
          </a:p>
          <a:p>
            <a:pPr marL="0" lvl="0" indent="0">
              <a:buNone/>
            </a:pPr>
            <a:endParaRPr lang="pt-BR">
              <a:ea typeface="Meiryo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B822712-F41D-432C-AFC4-10DD44077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9541" y="2002235"/>
            <a:ext cx="3108960" cy="823912"/>
          </a:xfrm>
        </p:spPr>
        <p:txBody>
          <a:bodyPr/>
          <a:lstStyle/>
          <a:p>
            <a:r>
              <a:rPr lang="pt-BR"/>
              <a:t>Processamento dos dados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1944000-ACD4-4CBB-831F-13CE67249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26121" y="2910289"/>
            <a:ext cx="2331720" cy="852957"/>
          </a:xfrm>
        </p:spPr>
        <p:txBody>
          <a:bodyPr>
            <a:normAutofit fontScale="92500" lnSpcReduction="20000"/>
          </a:bodyPr>
          <a:lstStyle/>
          <a:p>
            <a:r>
              <a:rPr lang="pt-BR"/>
              <a:t>Análise de dados pela Inteligência Artificial.</a:t>
            </a:r>
          </a:p>
          <a:p>
            <a:r>
              <a:rPr lang="pt-BR"/>
              <a:t>Identificação de padrões e diagnósticos.</a:t>
            </a:r>
          </a:p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BE5F83C-97F5-4AC4-8154-A640ECD5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1311" y="1782239"/>
            <a:ext cx="3108960" cy="823912"/>
          </a:xfrm>
        </p:spPr>
        <p:txBody>
          <a:bodyPr/>
          <a:lstStyle/>
          <a:p>
            <a:r>
              <a:rPr lang="pt-BR"/>
              <a:t>Tomada de decisão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C03D49FB-9E18-457E-A2FA-70EFCA648A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8330" y="2826147"/>
            <a:ext cx="3108960" cy="2565317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12090" indent="-212090"/>
            <a:r>
              <a:rPr lang="pt-BR"/>
              <a:t>Orienta em quais locais a equipe deve ir para verificar infestações, economizando recursos e otimizando tempo e custo de produção agrícola.</a:t>
            </a:r>
          </a:p>
          <a:p>
            <a:pPr marL="212090" indent="-212090"/>
            <a:r>
              <a:rPr lang="pt-BR"/>
              <a:t>Aperfeiçoa o manejo, racionaliza o consumo de insumos e minimiza o impacto ambiental do negócio, sempre com foco em aumentar a produtividade e a rentabilidade do produtor.</a:t>
            </a:r>
            <a:endParaRPr lang="pt-BR">
              <a:ea typeface="Meiryo"/>
            </a:endParaRPr>
          </a:p>
          <a:p>
            <a:pPr marL="212090" indent="-212090"/>
            <a:r>
              <a:rPr lang="pt-BR"/>
              <a:t>A tomada de decisão é orientada pela análise minuciosa dos dados pela IA e retorno das melhores práticas para cada situação.</a:t>
            </a:r>
            <a:endParaRPr lang="pt-BR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62910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Descrição gerada automaticamente">
            <a:extLst>
              <a:ext uri="{FF2B5EF4-FFF2-40B4-BE49-F238E27FC236}">
                <a16:creationId xmlns:a16="http://schemas.microsoft.com/office/drawing/2014/main" id="{F0825D4C-D6ED-DE2D-A823-65D3E6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6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141F65-D3CC-2F08-E68D-E7F4DC8FE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40" y="1176393"/>
            <a:ext cx="9022198" cy="5148522"/>
          </a:xfrm>
          <a:prstGeom prst="rect">
            <a:avLst/>
          </a:prstGeom>
        </p:spPr>
      </p:pic>
      <p:sp>
        <p:nvSpPr>
          <p:cNvPr id="14" name="Título 6">
            <a:extLst>
              <a:ext uri="{FF2B5EF4-FFF2-40B4-BE49-F238E27FC236}">
                <a16:creationId xmlns:a16="http://schemas.microsoft.com/office/drawing/2014/main" id="{347FAF60-8A7C-3D03-E434-62D6ACD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184843"/>
            <a:ext cx="8172400" cy="720080"/>
          </a:xfrm>
        </p:spPr>
        <p:txBody>
          <a:bodyPr rtlCol="0">
            <a:noAutofit/>
          </a:bodyPr>
          <a:lstStyle/>
          <a:p>
            <a:pPr algn="ctr" rtl="0"/>
            <a:r>
              <a:rPr lang="pt-BR" sz="2800" dirty="0"/>
              <a:t>Modelo Entidade-Relacionamento</a:t>
            </a:r>
          </a:p>
        </p:txBody>
      </p:sp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72E94ED-C9C9-9EA4-F1C4-10D27C75E598}"/>
              </a:ext>
            </a:extLst>
          </p:cNvPr>
          <p:cNvGrpSpPr/>
          <p:nvPr/>
        </p:nvGrpSpPr>
        <p:grpSpPr>
          <a:xfrm>
            <a:off x="2310" y="1871"/>
            <a:ext cx="12187380" cy="6854258"/>
            <a:chOff x="2310" y="1871"/>
            <a:chExt cx="12187380" cy="6854258"/>
          </a:xfrm>
        </p:grpSpPr>
        <p:pic>
          <p:nvPicPr>
            <p:cNvPr id="2" name="Imagem 2" descr="Interface gráfica do usuário, Texto">
              <a:extLst>
                <a:ext uri="{FF2B5EF4-FFF2-40B4-BE49-F238E27FC236}">
                  <a16:creationId xmlns:a16="http://schemas.microsoft.com/office/drawing/2014/main" id="{A034C59D-4DEC-0235-8F27-D86661B14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0" y="1871"/>
              <a:ext cx="12187380" cy="6854258"/>
            </a:xfrm>
            <a:prstGeom prst="rect">
              <a:avLst/>
            </a:prstGeom>
          </p:spPr>
        </p:pic>
        <p:pic>
          <p:nvPicPr>
            <p:cNvPr id="4" name="Imagem 3" descr="Interface gráfica do usuário, Texto, Aplicativo">
              <a:extLst>
                <a:ext uri="{FF2B5EF4-FFF2-40B4-BE49-F238E27FC236}">
                  <a16:creationId xmlns:a16="http://schemas.microsoft.com/office/drawing/2014/main" id="{530B6B4B-2216-2BAE-A741-E5002338D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1" t="53190" r="10725" b="4941"/>
            <a:stretch/>
          </p:blipFill>
          <p:spPr>
            <a:xfrm>
              <a:off x="7266038" y="3429000"/>
              <a:ext cx="2251587" cy="243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81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3">
            <a:extLst>
              <a:ext uri="{FF2B5EF4-FFF2-40B4-BE49-F238E27FC236}">
                <a16:creationId xmlns:a16="http://schemas.microsoft.com/office/drawing/2014/main" id="{B1F2A80E-7F4C-0F55-BDB9-3E45BEFE4D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4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B6A4777-6491-8BF2-1F26-043548A9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5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5">
            <a:extLst>
              <a:ext uri="{FF2B5EF4-FFF2-40B4-BE49-F238E27FC236}">
                <a16:creationId xmlns:a16="http://schemas.microsoft.com/office/drawing/2014/main" id="{AF2DF5C5-5853-8929-DEE4-12B5AE04B8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7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6">
            <a:extLst>
              <a:ext uri="{FF2B5EF4-FFF2-40B4-BE49-F238E27FC236}">
                <a16:creationId xmlns:a16="http://schemas.microsoft.com/office/drawing/2014/main" id="{58629486-F0ED-63A1-1D8E-CCD58E5A7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86A9C7C-7D51-C7F7-765D-250F33C1B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6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05EBE07-0B70-09AB-25A3-9B359CB8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8772C51-74FE-8B91-C7C9-D43F0F837BFC}"/>
              </a:ext>
            </a:extLst>
          </p:cNvPr>
          <p:cNvGrpSpPr/>
          <p:nvPr/>
        </p:nvGrpSpPr>
        <p:grpSpPr>
          <a:xfrm>
            <a:off x="0" y="6733"/>
            <a:ext cx="12192000" cy="6851267"/>
            <a:chOff x="0" y="6733"/>
            <a:chExt cx="12192000" cy="6851267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42F7CC8C-A08E-E12D-9639-6D3B25F82B89}"/>
                </a:ext>
              </a:extLst>
            </p:cNvPr>
            <p:cNvGrpSpPr/>
            <p:nvPr/>
          </p:nvGrpSpPr>
          <p:grpSpPr>
            <a:xfrm>
              <a:off x="0" y="6733"/>
              <a:ext cx="12192000" cy="6851267"/>
              <a:chOff x="0" y="0"/>
              <a:chExt cx="12192000" cy="6851267"/>
            </a:xfrm>
          </p:grpSpPr>
          <p:pic>
            <p:nvPicPr>
              <p:cNvPr id="2" name="Slide">
                <a:extLst>
                  <a:ext uri="{FF2B5EF4-FFF2-40B4-BE49-F238E27FC236}">
                    <a16:creationId xmlns:a16="http://schemas.microsoft.com/office/drawing/2014/main" id="{7C18683D-0A4E-2BA8-2E31-79D998FD6B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6926" b="66800"/>
              <a:stretch/>
            </p:blipFill>
            <p:spPr>
              <a:xfrm>
                <a:off x="0" y="0"/>
                <a:ext cx="12192000" cy="6851267"/>
              </a:xfrm>
              <a:prstGeom prst="rect">
                <a:avLst/>
              </a:prstGeom>
            </p:spPr>
          </p:pic>
          <p:pic>
            <p:nvPicPr>
              <p:cNvPr id="7" name="Imagem 6" descr="Tela de celular&#10;&#10;Descrição gerada automaticamente">
                <a:extLst>
                  <a:ext uri="{FF2B5EF4-FFF2-40B4-BE49-F238E27FC236}">
                    <a16:creationId xmlns:a16="http://schemas.microsoft.com/office/drawing/2014/main" id="{32E11D7B-81F6-4429-7986-925D4546D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099" y="1663352"/>
                <a:ext cx="2664296" cy="4340554"/>
              </a:xfrm>
              <a:prstGeom prst="rect">
                <a:avLst/>
              </a:prstGeom>
            </p:spPr>
          </p:pic>
          <p:pic>
            <p:nvPicPr>
              <p:cNvPr id="8" name="Imagem 7" descr="Tela de celular&#10;&#10;Descrição gerada automaticamente">
                <a:extLst>
                  <a:ext uri="{FF2B5EF4-FFF2-40B4-BE49-F238E27FC236}">
                    <a16:creationId xmlns:a16="http://schemas.microsoft.com/office/drawing/2014/main" id="{1C68E3F5-8435-456B-3CB7-F4B47B085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3804" y="1683906"/>
                <a:ext cx="2371513" cy="4320000"/>
              </a:xfrm>
              <a:prstGeom prst="rect">
                <a:avLst/>
              </a:prstGeom>
            </p:spPr>
          </p:pic>
          <p:pic>
            <p:nvPicPr>
              <p:cNvPr id="9" name="Imagem 8" descr="Tela de celular com janela no fundo&#10;&#10;Descrição gerada automaticamente">
                <a:extLst>
                  <a:ext uri="{FF2B5EF4-FFF2-40B4-BE49-F238E27FC236}">
                    <a16:creationId xmlns:a16="http://schemas.microsoft.com/office/drawing/2014/main" id="{0C134C5C-1EA7-4A87-6C30-0464A5663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646" y="1767930"/>
                <a:ext cx="2067410" cy="4094054"/>
              </a:xfrm>
              <a:prstGeom prst="rect">
                <a:avLst/>
              </a:prstGeom>
            </p:spPr>
          </p:pic>
          <p:pic>
            <p:nvPicPr>
              <p:cNvPr id="3" name="Imagem 3" descr="Tela de celular com aplicativo aberto&#10;&#10;Descrição gerada automaticamente">
                <a:extLst>
                  <a:ext uri="{FF2B5EF4-FFF2-40B4-BE49-F238E27FC236}">
                    <a16:creationId xmlns:a16="http://schemas.microsoft.com/office/drawing/2014/main" id="{1E9D706D-1E94-41C2-B45A-FDF685907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3132" y="1717964"/>
                <a:ext cx="2182540" cy="4243449"/>
              </a:xfrm>
              <a:prstGeom prst="rect">
                <a:avLst/>
              </a:prstGeom>
            </p:spPr>
          </p:pic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0099457-04E4-F820-8B70-016F57BCD1CA}"/>
                </a:ext>
              </a:extLst>
            </p:cNvPr>
            <p:cNvSpPr txBox="1"/>
            <p:nvPr/>
          </p:nvSpPr>
          <p:spPr>
            <a:xfrm>
              <a:off x="6865067" y="522976"/>
              <a:ext cx="4969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tx2">
                      <a:lumMod val="10000"/>
                    </a:schemeClr>
                  </a:solidFill>
                  <a:latin typeface="Avenir Next LT Pro Demi" panose="020B0704020202020204" pitchFamily="34" charset="0"/>
                </a:rPr>
                <a:t>PROTÓTIPO DA SOLUÇÃO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927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1AD14C4-E409-2E8F-9C2B-CBDC6D82AE90}"/>
              </a:ext>
            </a:extLst>
          </p:cNvPr>
          <p:cNvGrpSpPr/>
          <p:nvPr/>
        </p:nvGrpSpPr>
        <p:grpSpPr>
          <a:xfrm>
            <a:off x="0" y="0"/>
            <a:ext cx="12192000" cy="6842904"/>
            <a:chOff x="0" y="15097"/>
            <a:chExt cx="12192000" cy="6842904"/>
          </a:xfrm>
        </p:grpSpPr>
        <p:pic>
          <p:nvPicPr>
            <p:cNvPr id="2" name="Slide">
              <a:extLst>
                <a:ext uri="{FF2B5EF4-FFF2-40B4-BE49-F238E27FC236}">
                  <a16:creationId xmlns:a16="http://schemas.microsoft.com/office/drawing/2014/main" id="{2321BF1D-EE6F-CC6B-3FCE-9E8732E15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926" b="66800"/>
            <a:stretch/>
          </p:blipFill>
          <p:spPr>
            <a:xfrm>
              <a:off x="0" y="15097"/>
              <a:ext cx="12192000" cy="6842904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FB9C8C5-9A2D-1D41-6CCD-55826050D2DD}"/>
                </a:ext>
              </a:extLst>
            </p:cNvPr>
            <p:cNvSpPr txBox="1"/>
            <p:nvPr/>
          </p:nvSpPr>
          <p:spPr>
            <a:xfrm>
              <a:off x="6865067" y="522976"/>
              <a:ext cx="4969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tx2">
                      <a:lumMod val="10000"/>
                    </a:schemeClr>
                  </a:solidFill>
                  <a:latin typeface="Avenir Next LT Pro Demi" panose="020B0704020202020204" pitchFamily="34" charset="0"/>
                </a:rPr>
                <a:t>PROTÓTIPO DA SOLUÇÃO</a:t>
              </a:r>
            </a:p>
          </p:txBody>
        </p:sp>
        <p:pic>
          <p:nvPicPr>
            <p:cNvPr id="4" name="Imagem 3" descr="Tela de celular&#10;&#10;Descrição gerada automaticamente">
              <a:extLst>
                <a:ext uri="{FF2B5EF4-FFF2-40B4-BE49-F238E27FC236}">
                  <a16:creationId xmlns:a16="http://schemas.microsoft.com/office/drawing/2014/main" id="{D9BEDDAF-7019-3279-0335-91A7F4F4C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424" y="1385909"/>
              <a:ext cx="2241152" cy="4511109"/>
            </a:xfrm>
            <a:prstGeom prst="rect">
              <a:avLst/>
            </a:prstGeom>
          </p:spPr>
        </p:pic>
        <p:pic>
          <p:nvPicPr>
            <p:cNvPr id="5" name="Imagem 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FD3C4126-A15B-E686-80E8-AA78492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5409" y="1483959"/>
              <a:ext cx="2241153" cy="4413059"/>
            </a:xfrm>
            <a:prstGeom prst="rect">
              <a:avLst/>
            </a:prstGeom>
          </p:spPr>
        </p:pic>
        <p:pic>
          <p:nvPicPr>
            <p:cNvPr id="6" name="Imagem 5" descr="Tela de celular com aplicativo aberto&#10;&#10;Descrição gerada automaticamente">
              <a:extLst>
                <a:ext uri="{FF2B5EF4-FFF2-40B4-BE49-F238E27FC236}">
                  <a16:creationId xmlns:a16="http://schemas.microsoft.com/office/drawing/2014/main" id="{D21EE037-9E45-8839-C4E3-1A40A870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74" y="1481463"/>
              <a:ext cx="2244156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710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2">
      <a:dk1>
        <a:srgbClr val="E7EDD6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985.tgt.Office_50300881_TF22750164_Win32_OJ112196140" id="{4C416DA7-2CB2-44CC-ABDD-8DF59F64DD19}" vid="{D291A2AD-6E2E-475B-937C-57B934FA7557}"/>
    </a:ext>
  </a:extLst>
</a:theme>
</file>

<file path=ppt/theme/theme3.xml><?xml version="1.0" encoding="utf-8"?>
<a:theme xmlns:a="http://schemas.openxmlformats.org/drawingml/2006/main" name="1_Tema do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0_TF16411175_Win32" id="{289F0F9B-90F7-43EE-8970-92BA421F9F73}" vid="{79DB6C5F-571C-424D-BA65-E408A0A7D46B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285</Words>
  <Application>Microsoft Office PowerPoint</Application>
  <PresentationFormat>Widescreen</PresentationFormat>
  <Paragraphs>27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Meiryo</vt:lpstr>
      <vt:lpstr>Arial</vt:lpstr>
      <vt:lpstr>Avenir Next LT Pro Demi</vt:lpstr>
      <vt:lpstr>Calibri</vt:lpstr>
      <vt:lpstr>Calibri Light</vt:lpstr>
      <vt:lpstr>Corbel</vt:lpstr>
      <vt:lpstr>Tenorite </vt:lpstr>
      <vt:lpstr>Tenorite Bold</vt:lpstr>
      <vt:lpstr>Tema do Office</vt:lpstr>
      <vt:lpstr>SketchLinesVTI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os drones podem ajudar na agricultura?</vt:lpstr>
      <vt:lpstr>Interação com a IA generativa</vt:lpstr>
      <vt:lpstr>Modelo Entidade-Relacionamento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Priscila Tavares Guimaraes</dc:creator>
  <cp:lastModifiedBy>Marcella Carvalho Agostinho</cp:lastModifiedBy>
  <cp:revision>3</cp:revision>
  <dcterms:created xsi:type="dcterms:W3CDTF">2023-05-31T22:31:06Z</dcterms:created>
  <dcterms:modified xsi:type="dcterms:W3CDTF">2023-06-05T23:45:10Z</dcterms:modified>
</cp:coreProperties>
</file>